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7"/>
  </p:notesMasterIdLst>
  <p:sldIdLst>
    <p:sldId id="426" r:id="rId2"/>
    <p:sldId id="520" r:id="rId3"/>
    <p:sldId id="652" r:id="rId4"/>
    <p:sldId id="640" r:id="rId5"/>
    <p:sldId id="653" r:id="rId6"/>
    <p:sldId id="654" r:id="rId7"/>
    <p:sldId id="275" r:id="rId8"/>
    <p:sldId id="655" r:id="rId9"/>
    <p:sldId id="658" r:id="rId10"/>
    <p:sldId id="659" r:id="rId11"/>
    <p:sldId id="660" r:id="rId12"/>
    <p:sldId id="661" r:id="rId13"/>
    <p:sldId id="662" r:id="rId14"/>
    <p:sldId id="663" r:id="rId15"/>
    <p:sldId id="664" r:id="rId16"/>
    <p:sldId id="665" r:id="rId17"/>
    <p:sldId id="976" r:id="rId18"/>
    <p:sldId id="901" r:id="rId19"/>
    <p:sldId id="685" r:id="rId20"/>
    <p:sldId id="875" r:id="rId21"/>
    <p:sldId id="902" r:id="rId22"/>
    <p:sldId id="876" r:id="rId23"/>
    <p:sldId id="694" r:id="rId24"/>
    <p:sldId id="695" r:id="rId25"/>
    <p:sldId id="879" r:id="rId26"/>
    <p:sldId id="881" r:id="rId27"/>
    <p:sldId id="882" r:id="rId28"/>
    <p:sldId id="883" r:id="rId29"/>
    <p:sldId id="884" r:id="rId30"/>
    <p:sldId id="885" r:id="rId31"/>
    <p:sldId id="886" r:id="rId32"/>
    <p:sldId id="726" r:id="rId33"/>
    <p:sldId id="727" r:id="rId34"/>
    <p:sldId id="732" r:id="rId35"/>
    <p:sldId id="731" r:id="rId36"/>
    <p:sldId id="873" r:id="rId37"/>
    <p:sldId id="703" r:id="rId38"/>
    <p:sldId id="704" r:id="rId39"/>
    <p:sldId id="705" r:id="rId40"/>
    <p:sldId id="706" r:id="rId41"/>
    <p:sldId id="707" r:id="rId42"/>
    <p:sldId id="708" r:id="rId43"/>
    <p:sldId id="709" r:id="rId44"/>
    <p:sldId id="710" r:id="rId45"/>
    <p:sldId id="711" r:id="rId46"/>
    <p:sldId id="986" r:id="rId47"/>
    <p:sldId id="987" r:id="rId48"/>
    <p:sldId id="896" r:id="rId49"/>
    <p:sldId id="738" r:id="rId50"/>
    <p:sldId id="743" r:id="rId51"/>
    <p:sldId id="891" r:id="rId52"/>
    <p:sldId id="745" r:id="rId53"/>
    <p:sldId id="746" r:id="rId54"/>
    <p:sldId id="747" r:id="rId55"/>
    <p:sldId id="749" r:id="rId56"/>
    <p:sldId id="750" r:id="rId57"/>
    <p:sldId id="892" r:id="rId58"/>
    <p:sldId id="893" r:id="rId59"/>
    <p:sldId id="895" r:id="rId60"/>
    <p:sldId id="755" r:id="rId61"/>
    <p:sldId id="756" r:id="rId62"/>
    <p:sldId id="757" r:id="rId63"/>
    <p:sldId id="758" r:id="rId64"/>
    <p:sldId id="759" r:id="rId65"/>
    <p:sldId id="760" r:id="rId66"/>
    <p:sldId id="762" r:id="rId67"/>
    <p:sldId id="788" r:id="rId68"/>
    <p:sldId id="789" r:id="rId69"/>
    <p:sldId id="790" r:id="rId70"/>
    <p:sldId id="792" r:id="rId71"/>
    <p:sldId id="793" r:id="rId72"/>
    <p:sldId id="770" r:id="rId73"/>
    <p:sldId id="771" r:id="rId74"/>
    <p:sldId id="772" r:id="rId75"/>
    <p:sldId id="773" r:id="rId76"/>
    <p:sldId id="774" r:id="rId77"/>
    <p:sldId id="775" r:id="rId78"/>
    <p:sldId id="776" r:id="rId79"/>
    <p:sldId id="924" r:id="rId80"/>
    <p:sldId id="938" r:id="rId81"/>
    <p:sldId id="923" r:id="rId82"/>
    <p:sldId id="926" r:id="rId83"/>
    <p:sldId id="927" r:id="rId84"/>
    <p:sldId id="928" r:id="rId85"/>
    <p:sldId id="918" r:id="rId86"/>
    <p:sldId id="919" r:id="rId87"/>
    <p:sldId id="794" r:id="rId88"/>
    <p:sldId id="908" r:id="rId89"/>
    <p:sldId id="921" r:id="rId90"/>
    <p:sldId id="913" r:id="rId91"/>
    <p:sldId id="922" r:id="rId92"/>
    <p:sldId id="916" r:id="rId93"/>
    <p:sldId id="929" r:id="rId94"/>
    <p:sldId id="930" r:id="rId95"/>
    <p:sldId id="887" r:id="rId96"/>
    <p:sldId id="889" r:id="rId97"/>
    <p:sldId id="800" r:id="rId98"/>
    <p:sldId id="801" r:id="rId99"/>
    <p:sldId id="862" r:id="rId100"/>
    <p:sldId id="863" r:id="rId101"/>
    <p:sldId id="865" r:id="rId102"/>
    <p:sldId id="866" r:id="rId103"/>
    <p:sldId id="931" r:id="rId104"/>
    <p:sldId id="932" r:id="rId105"/>
    <p:sldId id="940" r:id="rId106"/>
    <p:sldId id="942" r:id="rId107"/>
    <p:sldId id="943" r:id="rId108"/>
    <p:sldId id="944" r:id="rId109"/>
    <p:sldId id="868" r:id="rId110"/>
    <p:sldId id="945" r:id="rId111"/>
    <p:sldId id="946" r:id="rId112"/>
    <p:sldId id="947" r:id="rId113"/>
    <p:sldId id="949" r:id="rId114"/>
    <p:sldId id="950" r:id="rId115"/>
    <p:sldId id="951" r:id="rId116"/>
    <p:sldId id="952" r:id="rId117"/>
    <p:sldId id="953" r:id="rId118"/>
    <p:sldId id="954" r:id="rId119"/>
    <p:sldId id="955" r:id="rId120"/>
    <p:sldId id="956" r:id="rId121"/>
    <p:sldId id="957" r:id="rId122"/>
    <p:sldId id="961" r:id="rId123"/>
    <p:sldId id="989" r:id="rId124"/>
    <p:sldId id="990" r:id="rId125"/>
    <p:sldId id="991" r:id="rId126"/>
    <p:sldId id="992" r:id="rId127"/>
    <p:sldId id="958" r:id="rId128"/>
    <p:sldId id="959" r:id="rId129"/>
    <p:sldId id="960" r:id="rId130"/>
    <p:sldId id="963" r:id="rId131"/>
    <p:sldId id="890" r:id="rId132"/>
    <p:sldId id="850" r:id="rId133"/>
    <p:sldId id="852" r:id="rId134"/>
    <p:sldId id="965" r:id="rId135"/>
    <p:sldId id="853" r:id="rId136"/>
    <p:sldId id="854" r:id="rId137"/>
    <p:sldId id="964" r:id="rId138"/>
    <p:sldId id="980" r:id="rId139"/>
    <p:sldId id="981" r:id="rId140"/>
    <p:sldId id="982" r:id="rId141"/>
    <p:sldId id="988" r:id="rId142"/>
    <p:sldId id="979" r:id="rId143"/>
    <p:sldId id="984" r:id="rId144"/>
    <p:sldId id="985" r:id="rId145"/>
    <p:sldId id="975"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D37011"/>
    <a:srgbClr val="CCCCCC"/>
    <a:srgbClr val="FFFFFF"/>
    <a:srgbClr val="6B300C"/>
    <a:srgbClr val="FF823A"/>
    <a:srgbClr val="FD7D00"/>
    <a:srgbClr val="DD730D"/>
    <a:srgbClr val="0070C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52339" autoAdjust="0"/>
  </p:normalViewPr>
  <p:slideViewPr>
    <p:cSldViewPr snapToGrid="0">
      <p:cViewPr varScale="1">
        <p:scale>
          <a:sx n="84" d="100"/>
          <a:sy n="84" d="100"/>
        </p:scale>
        <p:origin x="3186" y="60"/>
      </p:cViewPr>
      <p:guideLst>
        <p:guide orient="horz" pos="4320"/>
        <p:guide pos="3816"/>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an XML payload that describes everything a service provider would need to implement their half of the equation.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that SAML endpoint to get the Identity Provider's public key and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checks out, then the service provider knows it can trust the claims and authenticate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but it doesn't require the client and server to share a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 the two parties need to share with each other is their metadata endpoints, which do not contain any sensitive information and are publicly accessible.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Today we'll focus on the first two factors, but once you understand those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 according to the TOTP algorithm.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have turned out to be a pretty poor authentication factor. People tend to reuse them across multiple sites, and even when multi-factor authentication is used, phishing attacks can trick people into revealing the password to illegitimate sites or apps.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replaces a pass</a:t>
            </a:r>
            <a:r>
              <a:rPr lang="en-US" sz="1200" b="0" i="1" kern="1200" dirty="0">
                <a:solidFill>
                  <a:schemeClr val="tx1"/>
                </a:solidFill>
                <a:effectLst/>
                <a:latin typeface="+mn-lt"/>
                <a:ea typeface="+mn-ea"/>
                <a:cs typeface="+mn-cs"/>
              </a:rPr>
              <a:t>word</a:t>
            </a:r>
            <a:r>
              <a:rPr lang="en-US" sz="1200" b="0" i="0" kern="1200" dirty="0">
                <a:solidFill>
                  <a:schemeClr val="tx1"/>
                </a:solidFill>
                <a:effectLst/>
                <a:latin typeface="+mn-lt"/>
                <a:ea typeface="+mn-ea"/>
                <a:cs typeface="+mn-cs"/>
              </a:rPr>
              <a:t> with a pass</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which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 where it is stored with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keeps the private key to herself, and never sends it over the internet.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begins the authentication process,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and then sent back to the server,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app knows that Alice used the correct private key and it can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REVERSE of what SAML does. With SAML, the SERVER holds the private key and uses it to create signed claims that the client verifies.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signs the message. The server uses the user’s PUBLIC key for verification.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of the reasons this improves security is that if an attacker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use it to authenticate as her and they can't derive the private key from the public key, so it's basically worthless to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other reason this improves security is that Alice creates a unique key pair for each system she authenticates so. Unlike a password, which she might reuse between multiple sites, each passkey is unique to a single application. If one of those private keys were to get stolen, it can't be used to attack other systems.</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that's pretty straightforward, but it gets more interesting when we look at the details around how those private keys are stored and accessed.</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foundation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is a standard web API called </a:t>
            </a:r>
            <a:r>
              <a:rPr lang="en-US" sz="1200" b="1"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This API is being built into modern browsers and devices.</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43522676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a USB security key, or even a modern Windows laptop.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keys are stored securely on the device so that malicious apps can't steal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for a final layer of security, the device can require the user to perform a second level of authentication via fingerprint reader or a PIN code in order to access the stored private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a:t>
            </a:r>
            <a:r>
              <a:rPr lang="en-US" sz="1200" b="1" i="0" kern="1200" dirty="0" err="1">
                <a:solidFill>
                  <a:schemeClr val="tx1"/>
                </a:solidFill>
                <a:effectLst/>
                <a:latin typeface="+mn-lt"/>
                <a:ea typeface="+mn-ea"/>
                <a:cs typeface="+mn-cs"/>
              </a:rPr>
              <a:t>Codemash</a:t>
            </a:r>
            <a:r>
              <a:rPr lang="en-US" sz="1200" b="1" i="0" kern="1200" dirty="0">
                <a:solidFill>
                  <a:schemeClr val="tx1"/>
                </a:solidFill>
                <a:effectLst/>
                <a:latin typeface="+mn-lt"/>
                <a:ea typeface="+mn-ea"/>
                <a:cs typeface="+mn-cs"/>
              </a:rPr>
              <a:t> app</a:t>
            </a:r>
            <a:r>
              <a:rPr lang="en-US" sz="1200" b="0" i="0" kern="1200" dirty="0">
                <a:solidFill>
                  <a:schemeClr val="tx1"/>
                </a:solidFill>
                <a:effectLst/>
                <a:latin typeface="+mn-lt"/>
                <a:ea typeface="+mn-ea"/>
                <a:cs typeface="+mn-cs"/>
              </a:rPr>
              <a:t>. Good, bad, or ugly I want to know what you thought of today so that I can continue to improve </a:t>
            </a:r>
            <a:r>
              <a:rPr lang="en-US" sz="1200" b="0" i="0" kern="1200">
                <a:solidFill>
                  <a:schemeClr val="tx1"/>
                </a:solidFill>
                <a:effectLst/>
                <a:latin typeface="+mn-lt"/>
                <a:ea typeface="+mn-ea"/>
                <a:cs typeface="+mn-cs"/>
              </a:rPr>
              <a:t>this talk.</a:t>
            </a:r>
            <a:endParaRPr lang="en-US" sz="1200" b="1"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 and then searches the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 because I'm going to spend a decent amount of time on those things.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API Keys as the only piece of authentication data, then each key needs to be unique within your system. You don’t want two people to have the same API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 user identifier in addition to the API key, then the key itself doesn’t have to be unique.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Additionally, the set of all possible values has to be large enough to resist brute-force attacks where someone just loops through every value until they get one that works.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149009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might think that GUIDs would make good API keys, but you’d be wrong.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GUIDs are designed for uniqueness, NOT randomness, but randomness is what protects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.NET, for example, the Microsoft docs state that GUIDs created by the default constructor should not be used as cryptographic keys because they are not sufficiently random.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bitly</a:t>
            </a:r>
            <a:r>
              <a:rPr lang="en-US" sz="1200" b="0" i="0" kern="1200" dirty="0">
                <a:solidFill>
                  <a:schemeClr val="tx1"/>
                </a:solidFill>
                <a:effectLst/>
                <a:latin typeface="+mn-lt"/>
                <a:ea typeface="+mn-ea"/>
                <a:cs typeface="+mn-cs"/>
              </a:rPr>
              <a:t> link and QR code will take you to a Stack Overflow page that talks about this issue and has a code snippet that you can use instead.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you have a non-guessable key, There are two ways to use it for authentication.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bearer token is like cash. Anyone that finds cash laying around can spend it; there are zero restrictions built in, whereas credit cards might come with an ID check or a PIN code or something. Same with a bearer token; if anyone were to get their hands on this token, they would be able to authenticate as Alice to your system.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they’re easy to use, but there are risks.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give you a lot of advice about which libraries or packages you should use in your language of choice.</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make the user re-authenticate in order to get a new, updated token with up-to-date permissions and a new expiration date</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log back every 30 minutes just because you’ve cached some permission in a web token, so you might think of setting an expiration date measured in days to avoid angering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09361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5.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s>
</file>

<file path=ppt/slides/_rels/slide1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45.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48.svg"/></Relationships>
</file>

<file path=ppt/slides/_rels/slide1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0.png"/><Relationship Id="rId4" Type="http://schemas.openxmlformats.org/officeDocument/2006/relationships/image" Target="../media/image15.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png"/></Relationships>
</file>

<file path=ppt/slides/_rels/slide14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7.png"/><Relationship Id="rId5" Type="http://schemas.openxmlformats.org/officeDocument/2006/relationships/image" Target="../media/image50.png"/><Relationship Id="rId10" Type="http://schemas.openxmlformats.org/officeDocument/2006/relationships/image" Target="../media/image32.png"/><Relationship Id="rId4" Type="http://schemas.openxmlformats.org/officeDocument/2006/relationships/image" Target="../media/image49.png"/><Relationship Id="rId9" Type="http://schemas.openxmlformats.org/officeDocument/2006/relationships/image" Target="../media/image53.png"/></Relationships>
</file>

<file path=ppt/slides/_rels/slide1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7.png"/><Relationship Id="rId5" Type="http://schemas.openxmlformats.org/officeDocument/2006/relationships/image" Target="../media/image50.png"/><Relationship Id="rId10" Type="http://schemas.openxmlformats.org/officeDocument/2006/relationships/image" Target="../media/image32.png"/><Relationship Id="rId4" Type="http://schemas.openxmlformats.org/officeDocument/2006/relationships/image" Target="../media/image49.png"/><Relationship Id="rId9" Type="http://schemas.openxmlformats.org/officeDocument/2006/relationships/image" Target="../media/image53.pn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31.png"/></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17611D-5A93-5E62-C29B-4A3B02E03731}"/>
              </a:ext>
            </a:extLst>
          </p:cNvPr>
          <p:cNvSpPr/>
          <p:nvPr/>
        </p:nvSpPr>
        <p:spPr>
          <a:xfrm>
            <a:off x="7829550" y="1873661"/>
            <a:ext cx="4200407" cy="284294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NOTE: I originally wrote this for a developer audience. </a:t>
            </a:r>
          </a:p>
          <a:p>
            <a:pPr algn="ctr"/>
            <a:endParaRPr lang="en-US" dirty="0">
              <a:solidFill>
                <a:schemeClr val="tx1"/>
              </a:solidFill>
            </a:endParaRPr>
          </a:p>
          <a:p>
            <a:pPr algn="ctr"/>
            <a:r>
              <a:rPr lang="en-US" dirty="0">
                <a:solidFill>
                  <a:schemeClr val="tx1"/>
                </a:solidFill>
              </a:rPr>
              <a:t>I'll tweak the title slide and some verbiage for </a:t>
            </a:r>
            <a:r>
              <a:rPr lang="en-US" dirty="0" err="1">
                <a:solidFill>
                  <a:schemeClr val="tx1"/>
                </a:solidFill>
              </a:rPr>
              <a:t>QAotH</a:t>
            </a:r>
            <a:r>
              <a:rPr lang="en-US" dirty="0">
                <a:solidFill>
                  <a:schemeClr val="tx1"/>
                </a:solidFill>
              </a:rPr>
              <a:t>, but the majority of the content will remain relevant for testers, especially if they are struggling to understand new authentication features their teams are implementing.</a:t>
            </a:r>
          </a:p>
        </p:txBody>
      </p: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7"/>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7" grpId="0"/>
      <p:bldP spid="49" grpId="0"/>
      <p:bldP spid="51" grpId="0"/>
      <p:bldP spid="52"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707886"/>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is a passkey API</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built into modern browsers</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cxnSp>
        <p:nvCxnSpPr>
          <p:cNvPr id="56" name="!!arrow1">
            <a:extLst>
              <a:ext uri="{FF2B5EF4-FFF2-40B4-BE49-F238E27FC236}">
                <a16:creationId xmlns:a16="http://schemas.microsoft.com/office/drawing/2014/main" id="{EDF48415-A4A6-4779-6DBF-36B8EA57A371}"/>
              </a:ext>
            </a:extLst>
          </p:cNvPr>
          <p:cNvCxnSpPr>
            <a:cxnSpLocks/>
          </p:cNvCxnSpPr>
          <p:nvPr/>
        </p:nvCxnSpPr>
        <p:spPr>
          <a:xfrm flipH="1" flipV="1">
            <a:off x="4121230" y="3245656"/>
            <a:ext cx="666670" cy="91994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2">
            <a:extLst>
              <a:ext uri="{FF2B5EF4-FFF2-40B4-BE49-F238E27FC236}">
                <a16:creationId xmlns:a16="http://schemas.microsoft.com/office/drawing/2014/main" id="{30E22480-A5E8-4D02-5696-F248BD0F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813757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USB-A YubiKey 5 NFC Two Factor Security Key | Yubico">
            <a:extLst>
              <a:ext uri="{FF2B5EF4-FFF2-40B4-BE49-F238E27FC236}">
                <a16:creationId xmlns:a16="http://schemas.microsoft.com/office/drawing/2014/main" id="{6E73ED09-E23C-F5DB-84C8-BCE250719C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682969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NG Image Transparent: Iphone Png Transparent">
            <a:extLst>
              <a:ext uri="{FF2B5EF4-FFF2-40B4-BE49-F238E27FC236}">
                <a16:creationId xmlns:a16="http://schemas.microsoft.com/office/drawing/2014/main" id="{86B5568B-CDB9-8AB0-DB80-A394704C0A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7605054"/>
            <a:ext cx="997084" cy="1585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705323C-4ECA-2ECB-2E04-2467EDFC8284}"/>
              </a:ext>
            </a:extLst>
          </p:cNvPr>
          <p:cNvPicPr>
            <a:picLocks noChangeAspect="1"/>
          </p:cNvPicPr>
          <p:nvPr/>
        </p:nvPicPr>
        <p:blipFill>
          <a:blip r:embed="rId9"/>
          <a:stretch>
            <a:fillRect/>
          </a:stretch>
        </p:blipFill>
        <p:spPr>
          <a:xfrm>
            <a:off x="1852658" y="8612557"/>
            <a:ext cx="1668244" cy="852321"/>
          </a:xfrm>
          <a:prstGeom prst="rect">
            <a:avLst/>
          </a:prstGeom>
        </p:spPr>
      </p:pic>
      <p:sp>
        <p:nvSpPr>
          <p:cNvPr id="1024" name="TextBox 1023">
            <a:extLst>
              <a:ext uri="{FF2B5EF4-FFF2-40B4-BE49-F238E27FC236}">
                <a16:creationId xmlns:a16="http://schemas.microsoft.com/office/drawing/2014/main" id="{26D50719-CDAC-1410-5FB3-AF22E242AE80}"/>
              </a:ext>
            </a:extLst>
          </p:cNvPr>
          <p:cNvSpPr txBox="1"/>
          <p:nvPr/>
        </p:nvSpPr>
        <p:spPr>
          <a:xfrm>
            <a:off x="1881351" y="90935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0168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9"/>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7104818"/>
            <a:ext cx="1692337" cy="8492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8334845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5377618"/>
            <a:ext cx="1692337" cy="8492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6647"/>
            <a:ext cx="2142099"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Tree>
    <p:extLst>
      <p:ext uri="{BB962C8B-B14F-4D97-AF65-F5344CB8AC3E}">
        <p14:creationId xmlns:p14="http://schemas.microsoft.com/office/powerpoint/2010/main" val="39044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err="1">
                <a:solidFill>
                  <a:srgbClr val="FF0000"/>
                </a:solidFill>
                <a:latin typeface="Consolas" panose="020B0609020204030204" pitchFamily="49" charset="0"/>
              </a:rPr>
              <a:t>Guid.NewGuid</a:t>
            </a:r>
            <a:r>
              <a:rPr lang="en-US" sz="2800" dirty="0">
                <a:solidFill>
                  <a:srgbClr val="FF0000"/>
                </a:solidFill>
                <a:latin typeface="Consolas" panose="020B0609020204030204" pitchFamily="49" charset="0"/>
              </a:rPr>
              <a:t>()</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105824</TotalTime>
  <Words>13917</Words>
  <Application>Microsoft Office PowerPoint</Application>
  <PresentationFormat>Widescreen</PresentationFormat>
  <Paragraphs>2284</Paragraphs>
  <Slides>145</Slides>
  <Notes>145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145</vt:i4>
      </vt:variant>
    </vt:vector>
  </HeadingPairs>
  <TitlesOfParts>
    <vt:vector size="156"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1428</cp:revision>
  <dcterms:created xsi:type="dcterms:W3CDTF">2013-12-09T01:29:59Z</dcterms:created>
  <dcterms:modified xsi:type="dcterms:W3CDTF">2024-01-19T15:10:36Z</dcterms:modified>
</cp:coreProperties>
</file>